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4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5"/>
    <p:sldMasterId id="2147483798" r:id="rId6"/>
    <p:sldMasterId id="2147483812" r:id="rId7"/>
    <p:sldMasterId id="2147483821" r:id="rId8"/>
    <p:sldMasterId id="2147483861" r:id="rId9"/>
  </p:sldMasterIdLst>
  <p:notesMasterIdLst>
    <p:notesMasterId r:id="rId18"/>
  </p:notesMasterIdLst>
  <p:handoutMasterIdLst>
    <p:handoutMasterId r:id="rId19"/>
  </p:handoutMasterIdLst>
  <p:sldIdLst>
    <p:sldId id="518" r:id="rId10"/>
    <p:sldId id="520" r:id="rId11"/>
    <p:sldId id="521" r:id="rId12"/>
    <p:sldId id="522" r:id="rId13"/>
    <p:sldId id="524" r:id="rId14"/>
    <p:sldId id="525" r:id="rId15"/>
    <p:sldId id="526" r:id="rId16"/>
    <p:sldId id="527" r:id="rId17"/>
  </p:sldIdLst>
  <p:sldSz cx="9144000" cy="5143500" type="screen16x9"/>
  <p:notesSz cx="7315200" cy="96012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32">
          <p15:clr>
            <a:srgbClr val="A4A3A4"/>
          </p15:clr>
        </p15:guide>
        <p15:guide id="4" pos="2145">
          <p15:clr>
            <a:srgbClr val="A4A3A4"/>
          </p15:clr>
        </p15:guide>
        <p15:guide id="5" orient="horz" pos="2781">
          <p15:clr>
            <a:srgbClr val="A4A3A4"/>
          </p15:clr>
        </p15:guide>
        <p15:guide id="6" orient="horz" pos="3024">
          <p15:clr>
            <a:srgbClr val="A4A3A4"/>
          </p15:clr>
        </p15:guide>
        <p15:guide id="7" pos="2320">
          <p15:clr>
            <a:srgbClr val="A4A3A4"/>
          </p15:clr>
        </p15:guide>
        <p15:guide id="8" pos="2304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Author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00C9FF"/>
    <a:srgbClr val="000000"/>
    <a:srgbClr val="99CCFF"/>
    <a:srgbClr val="CCFFCC"/>
    <a:srgbClr val="FFCCCC"/>
    <a:srgbClr val="F8F8F8"/>
    <a:srgbClr val="D0D8E8"/>
    <a:srgbClr val="A8BBC0"/>
    <a:srgbClr val="1241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3" autoAdjust="0"/>
    <p:restoredTop sz="94280" autoAdjust="0"/>
  </p:normalViewPr>
  <p:slideViewPr>
    <p:cSldViewPr snapToGrid="0">
      <p:cViewPr varScale="1">
        <p:scale>
          <a:sx n="73" d="100"/>
          <a:sy n="73" d="100"/>
        </p:scale>
        <p:origin x="1146" y="12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930"/>
    </p:cViewPr>
  </p:sorterViewPr>
  <p:notesViewPr>
    <p:cSldViewPr snapToGrid="0">
      <p:cViewPr varScale="1">
        <p:scale>
          <a:sx n="96" d="100"/>
          <a:sy n="96" d="100"/>
        </p:scale>
        <p:origin x="3504" y="84"/>
      </p:cViewPr>
      <p:guideLst>
        <p:guide orient="horz" pos="2880"/>
        <p:guide pos="2160"/>
        <p:guide orient="horz" pos="3132"/>
        <p:guide pos="2145"/>
        <p:guide orient="horz" pos="2781"/>
        <p:guide orient="horz" pos="3024"/>
        <p:guide pos="2320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" Target="slides/slide4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2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6.xml"/><Relationship Id="rId23" Type="http://schemas.openxmlformats.org/officeDocument/2006/relationships/theme" Target="theme/theme1.xml"/><Relationship Id="rId10" Type="http://schemas.openxmlformats.org/officeDocument/2006/relationships/slide" Target="slides/slide1.xml"/><Relationship Id="rId19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" Target="slides/slide5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1" cy="4800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1" cy="4800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10/25/2017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1" cy="4800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1" cy="4800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1" cy="4800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1" cy="4800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10/25/2017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8788" y="720725"/>
            <a:ext cx="6397625" cy="3598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1" y="4560571"/>
            <a:ext cx="5852160" cy="432054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1" cy="4800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1" cy="4800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294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417513" y="536399"/>
            <a:ext cx="8229600" cy="302400"/>
          </a:xfrm>
        </p:spPr>
        <p:txBody>
          <a:bodyPr/>
          <a:lstStyle>
            <a:lvl1pPr>
              <a:buNone/>
              <a:defRPr sz="18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88822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8174919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57581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+mj-lt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/>
              <a:t>Supporting headline in sentence case here</a:t>
            </a:r>
          </a:p>
          <a:p>
            <a:pPr eaLnBrk="1" hangingPunct="1">
              <a:defRPr/>
            </a:pPr>
            <a:r>
              <a:rPr lang="en-US" sz="1800" dirty="0"/>
              <a:t>Author/Presenter</a:t>
            </a:r>
          </a:p>
          <a:p>
            <a:pPr eaLnBrk="1" hangingPunct="1">
              <a:defRPr/>
            </a:pPr>
            <a:r>
              <a:rPr lang="en-GB" sz="1800" dirty="0"/>
              <a:t>DD-MM-YYYY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8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.pn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.png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noProof="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07779" y="4855194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>
                <a:solidFill>
                  <a:schemeClr val="bg2"/>
                </a:solidFill>
                <a:latin typeface="+mn-lt"/>
                <a:cs typeface="Arial" charset="0"/>
              </a:rPr>
              <a:t>© Nokia 2017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8404" y="484095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+mn-lt"/>
                <a:cs typeface="Arial" charset="0"/>
              </a:rPr>
              <a:t>© Nokia 2017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241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dirty="0">
                <a:solidFill>
                  <a:srgbClr val="68717A"/>
                </a:solidFill>
                <a:latin typeface="Arial"/>
                <a:cs typeface="Arial" charset="0"/>
              </a:rPr>
              <a:t>© Nokia 2017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sz="1000" dirty="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Core and background </a:t>
            </a:r>
            <a:r>
              <a:rPr lang="en-GB" sz="500" b="1" dirty="0" err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 userDrawn="1"/>
        </p:nvSpPr>
        <p:spPr>
          <a:xfrm>
            <a:off x="449263" y="4877078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pt-BR" sz="800" dirty="0">
                <a:solidFill>
                  <a:srgbClr val="68717A"/>
                </a:solidFill>
                <a:latin typeface="Nokia Pure Text Light"/>
                <a:cs typeface="Arial" charset="0"/>
              </a:rPr>
              <a:t>© Nokia 2017</a:t>
            </a:r>
            <a:endParaRPr lang="en-GB" sz="800" dirty="0">
              <a:solidFill>
                <a:srgbClr val="68717A"/>
              </a:solidFill>
              <a:latin typeface="Nokia Pure Text Light"/>
              <a:cs typeface="Arial" charset="0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3564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22363" y="1461682"/>
            <a:ext cx="8244000" cy="2253600"/>
          </a:xfrm>
        </p:spPr>
        <p:txBody>
          <a:bodyPr/>
          <a:lstStyle/>
          <a:p>
            <a:pPr eaLnBrk="1" hangingPunct="1"/>
            <a:r>
              <a:rPr lang="en-US" sz="4000" dirty="0">
                <a:ea typeface="ヒラギノ角ゴ Pro W3"/>
                <a:cs typeface="ヒラギノ角ゴ Pro W3"/>
              </a:rPr>
              <a:t>Slicing drafting SA2#123</a:t>
            </a:r>
          </a:p>
          <a:p>
            <a:pPr eaLnBrk="1" hangingPunct="1"/>
            <a:endParaRPr lang="en-US" sz="4000" dirty="0">
              <a:ea typeface="ヒラギノ角ゴ Pro W3"/>
              <a:cs typeface="ヒラギノ角ゴ Pro W3"/>
            </a:endParaRPr>
          </a:p>
          <a:p>
            <a:pPr eaLnBrk="1" hangingPunct="1"/>
            <a:r>
              <a:rPr lang="en-US" sz="4000" dirty="0" err="1">
                <a:ea typeface="ヒラギノ角ゴ Pro W3"/>
                <a:cs typeface="ヒラギノ角ゴ Pro W3"/>
              </a:rPr>
              <a:t>Tdoc</a:t>
            </a:r>
            <a:r>
              <a:rPr lang="en-US" sz="4000" dirty="0">
                <a:ea typeface="ヒラギノ角ゴ Pro W3"/>
                <a:cs typeface="ヒラギノ角ゴ Pro W3"/>
              </a:rPr>
              <a:t> S2-177888</a:t>
            </a:r>
          </a:p>
          <a:p>
            <a:pPr eaLnBrk="1" hangingPunct="1"/>
            <a:r>
              <a:rPr lang="en-US" sz="4000" dirty="0">
                <a:ea typeface="ヒラギノ角ゴ Pro W3"/>
                <a:cs typeface="ヒラギノ角ゴ Pro W3"/>
              </a:rPr>
              <a:t>Agenda Item: 6.5.1</a:t>
            </a:r>
          </a:p>
          <a:p>
            <a:pPr eaLnBrk="1" hangingPunct="1"/>
            <a:r>
              <a:rPr lang="en-US" sz="4000" dirty="0" err="1">
                <a:ea typeface="ヒラギノ角ゴ Pro W3"/>
                <a:cs typeface="ヒラギノ角ゴ Pro W3"/>
              </a:rPr>
              <a:t>Tdoc</a:t>
            </a:r>
            <a:r>
              <a:rPr lang="en-US" sz="4000" dirty="0">
                <a:ea typeface="ヒラギノ角ゴ Pro W3"/>
                <a:cs typeface="ヒラギノ角ゴ Pro W3"/>
              </a:rPr>
              <a:t> for Information </a:t>
            </a:r>
          </a:p>
        </p:txBody>
      </p:sp>
    </p:spTree>
    <p:extLst>
      <p:ext uri="{BB962C8B-B14F-4D97-AF65-F5344CB8AC3E}">
        <p14:creationId xmlns:p14="http://schemas.microsoft.com/office/powerpoint/2010/main" val="392429958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9505477-B186-4947-BD4A-623A986619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591038"/>
            <a:ext cx="8229600" cy="3306763"/>
          </a:xfrm>
        </p:spPr>
        <p:txBody>
          <a:bodyPr/>
          <a:lstStyle/>
          <a:p>
            <a:r>
              <a:rPr lang="en-GB" sz="1400" u="sng" dirty="0">
                <a:solidFill>
                  <a:srgbClr val="00B050"/>
                </a:solidFill>
              </a:rPr>
              <a:t>[</a:t>
            </a:r>
            <a:r>
              <a:rPr lang="en-GB" sz="1400" dirty="0"/>
              <a:t>NW&gt;UE] Configured NSSAI : S-NSSAIs per PLMN with values that are valid for the PLMN (Optional)</a:t>
            </a:r>
          </a:p>
          <a:p>
            <a:pPr lvl="1"/>
            <a:r>
              <a:rPr lang="en-GB" sz="1400" dirty="0"/>
              <a:t>HPLMN : S-NSSAIs  which match all the subscribed S-NSSAIs (unless it is outdated – but this is error case trigger) 	</a:t>
            </a:r>
          </a:p>
          <a:p>
            <a:pPr lvl="1"/>
            <a:r>
              <a:rPr lang="en-GB" sz="1400" dirty="0"/>
              <a:t>OTHER PLMN: S-NSSAIs valid for other PLMNs and Mapping to S-NSSAIs in HPLMN Configured NSSAI</a:t>
            </a:r>
          </a:p>
          <a:p>
            <a:r>
              <a:rPr lang="en-GB" sz="1400" dirty="0"/>
              <a:t>[NW&gt;UE] NSSP : defined by HPLMN	(Conditional – i.e. not there if Configured NSSAI is not there and also it is not needed if only one slice is configured for the UE)</a:t>
            </a:r>
          </a:p>
          <a:p>
            <a:pPr lvl="1"/>
            <a:r>
              <a:rPr lang="en-GB" sz="1400" dirty="0"/>
              <a:t>Maps APP IDs to S-NSSAIs in the Configured NSSAI for the HPLMN </a:t>
            </a:r>
          </a:p>
          <a:p>
            <a:r>
              <a:rPr lang="en-GB" sz="1400" dirty="0"/>
              <a:t>[UE&gt;NW] Requested NSSAI: (Conditional i.e. if Configured / Allowed NSSAI available)</a:t>
            </a:r>
          </a:p>
          <a:p>
            <a:pPr lvl="1"/>
            <a:r>
              <a:rPr lang="en-GB" sz="1400" dirty="0"/>
              <a:t>As defined in the TS</a:t>
            </a:r>
          </a:p>
          <a:p>
            <a:r>
              <a:rPr lang="en-GB" sz="1400" dirty="0"/>
              <a:t>[NW&gt;UE] Allowed NSSAI</a:t>
            </a:r>
          </a:p>
          <a:p>
            <a:pPr lvl="1"/>
            <a:r>
              <a:rPr lang="en-GB" sz="1400" dirty="0"/>
              <a:t>One or more S-NSSAI of the serving PLMN as described in the TS</a:t>
            </a:r>
          </a:p>
          <a:p>
            <a:pPr lvl="1"/>
            <a:r>
              <a:rPr lang="en-GB" sz="1400" dirty="0"/>
              <a:t>It may include Mapping of Allowed NSSAI S-NSSAIs to Configured NSSAI S-NSSAIs</a:t>
            </a:r>
          </a:p>
          <a:p>
            <a:r>
              <a:rPr lang="en-GB" sz="1400" dirty="0"/>
              <a:t>[NW&gt;UE] Rejected S-NSSAIs</a:t>
            </a:r>
          </a:p>
          <a:p>
            <a:pPr lvl="1"/>
            <a:r>
              <a:rPr lang="en-GB" sz="1400" dirty="0"/>
              <a:t>See paper S2-177890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216BD2C-907A-4905-A3BE-4AD5732AE2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UE&lt;&gt;NW Information Exchange for Slicing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25343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D86AC14-B108-4538-AFB6-DA15163BAA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84629"/>
            <a:ext cx="8500576" cy="3306763"/>
          </a:xfrm>
        </p:spPr>
        <p:txBody>
          <a:bodyPr/>
          <a:lstStyle/>
          <a:p>
            <a:r>
              <a:rPr lang="en-GB" sz="2400" dirty="0"/>
              <a:t>Configuration </a:t>
            </a:r>
          </a:p>
          <a:p>
            <a:r>
              <a:rPr lang="en-GB" sz="2400" dirty="0"/>
              <a:t>Registration </a:t>
            </a:r>
          </a:p>
          <a:p>
            <a:r>
              <a:rPr lang="en-GB" sz="2400" dirty="0"/>
              <a:t>UE configuration update by AMF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C1D19AE-9EEA-49D9-921E-CCBD7FFA38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does the UE obtain information it needs to operate slicing </a:t>
            </a:r>
          </a:p>
        </p:txBody>
      </p:sp>
    </p:spTree>
    <p:extLst>
      <p:ext uri="{BB962C8B-B14F-4D97-AF65-F5344CB8AC3E}">
        <p14:creationId xmlns:p14="http://schemas.microsoft.com/office/powerpoint/2010/main" val="470843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B0B6BA6-4025-43CF-A9D4-7FDB9E6D3B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05" y="591038"/>
            <a:ext cx="8586030" cy="3939064"/>
          </a:xfrm>
        </p:spPr>
        <p:txBody>
          <a:bodyPr/>
          <a:lstStyle/>
          <a:p>
            <a:r>
              <a:rPr lang="en-GB" sz="1600" dirty="0"/>
              <a:t>If the UE included in Registrations Request no Requested NSSAI (i.e. it has no configured or allowed NSSAI for serving PLMN) :</a:t>
            </a:r>
          </a:p>
          <a:p>
            <a:pPr lvl="1"/>
            <a:r>
              <a:rPr lang="en-GB" sz="1200" dirty="0"/>
              <a:t>Allowed NSSAI and, for the roaming case, mapping to corresponding HPLMN S-NSSAIs. </a:t>
            </a:r>
          </a:p>
          <a:p>
            <a:pPr lvl="1"/>
            <a:r>
              <a:rPr lang="en-GB" sz="1200" dirty="0"/>
              <a:t>This may trigger the UE to be also provided if applicable with a with Configured NSSAI for the Serving PLMN and, if needed, NSSP</a:t>
            </a:r>
          </a:p>
          <a:p>
            <a:r>
              <a:rPr lang="en-GB" sz="1600" dirty="0"/>
              <a:t>If the UE included in Registrations Request a Requested NSSAI that is fully accepted in a Registration Accept:</a:t>
            </a:r>
          </a:p>
          <a:p>
            <a:pPr lvl="1"/>
            <a:r>
              <a:rPr lang="en-GB" sz="1200" dirty="0"/>
              <a:t>Allowed NSSAI and, if needed, mapping to corresponding S-NSSAIs values in the Configured NSSAI of the HPLMN.</a:t>
            </a:r>
          </a:p>
          <a:p>
            <a:r>
              <a:rPr lang="en-GB" sz="1600" dirty="0"/>
              <a:t>If the UE included in Registrations Request a Requested NSSAI that is not fully accepted by AMF in a Registration Accept:</a:t>
            </a:r>
          </a:p>
          <a:p>
            <a:pPr lvl="1"/>
            <a:r>
              <a:rPr lang="en-GB" sz="1200" dirty="0"/>
              <a:t>The Allowed NSSAI and, for the roaming case, mapping to corresponding HPLMN S-NSSAIs.</a:t>
            </a:r>
          </a:p>
          <a:p>
            <a:pPr lvl="1"/>
            <a:r>
              <a:rPr lang="en-GB" sz="1200" dirty="0"/>
              <a:t>This may trigger the UE to be also provided if applicable with a with Configured NSSAI for the Serving PLMN and, if needed, NSSP.</a:t>
            </a:r>
          </a:p>
          <a:p>
            <a:pPr lvl="1"/>
            <a:r>
              <a:rPr lang="en-GB" sz="1200" dirty="0"/>
              <a:t>The Rejected S-NSSAIs from the Requested NSSAI with any rejection condition (see </a:t>
            </a:r>
            <a:r>
              <a:rPr lang="en-GB" sz="1400" dirty="0"/>
              <a:t> paper S2-177890)</a:t>
            </a:r>
          </a:p>
          <a:p>
            <a:pPr lvl="1"/>
            <a:endParaRPr lang="en-GB" sz="1400" dirty="0"/>
          </a:p>
          <a:p>
            <a:pPr lvl="1"/>
            <a:endParaRPr lang="en-GB" sz="1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4A3E027-4B64-4617-B20F-3053E5F19C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During Registration  </a:t>
            </a:r>
            <a:endParaRPr lang="en-GB" u="sng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9397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B0B6BA6-4025-43CF-A9D4-7FDB9E6D3B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1021344"/>
            <a:ext cx="8229600" cy="3306763"/>
          </a:xfrm>
        </p:spPr>
        <p:txBody>
          <a:bodyPr/>
          <a:lstStyle/>
          <a:p>
            <a:r>
              <a:rPr lang="en-GB" sz="2000" dirty="0"/>
              <a:t>At any time the AMF may provide the UE with a new list of S-NSSAIs the UE can use in the PLMN alongside their mapping to the respective S-NSSAI values in the H-PLMN. This results to changes in the Configured NSSAI for the PLMN.</a:t>
            </a:r>
          </a:p>
          <a:p>
            <a:r>
              <a:rPr lang="en-GB" sz="2000" dirty="0"/>
              <a:t>If the HPLMN is performing the configuration update, this will result in updates to Configured NSSAI in HPLMN. </a:t>
            </a:r>
          </a:p>
          <a:p>
            <a:r>
              <a:rPr lang="en-GB" sz="2000" dirty="0"/>
              <a:t>NSSP Update may be triggered at the same time if necessary.</a:t>
            </a:r>
            <a:endParaRPr lang="en-GB" sz="1800" dirty="0"/>
          </a:p>
          <a:p>
            <a:pPr lvl="1"/>
            <a:endParaRPr lang="en-GB" sz="1800" dirty="0"/>
          </a:p>
          <a:p>
            <a:pPr lvl="1"/>
            <a:endParaRPr lang="en-GB" sz="1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4A3E027-4B64-4617-B20F-3053E5F19C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UE Configuration update</a:t>
            </a:r>
          </a:p>
        </p:txBody>
      </p:sp>
    </p:spTree>
    <p:extLst>
      <p:ext uri="{BB962C8B-B14F-4D97-AF65-F5344CB8AC3E}">
        <p14:creationId xmlns:p14="http://schemas.microsoft.com/office/powerpoint/2010/main" val="25227462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79C842E-5C65-4C8D-8F9D-45C0CFD392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The DNN</a:t>
            </a:r>
          </a:p>
          <a:p>
            <a:r>
              <a:rPr lang="en-GB" dirty="0"/>
              <a:t>The S-NSSAIs values of the applicable serving PLMN and HPLMN slice based on the mapping information in Allowed NSSAI.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F7FC010-2889-4A34-97CB-50A7C6866A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does the UE include in SM</a:t>
            </a:r>
          </a:p>
        </p:txBody>
      </p:sp>
    </p:spTree>
    <p:extLst>
      <p:ext uri="{BB962C8B-B14F-4D97-AF65-F5344CB8AC3E}">
        <p14:creationId xmlns:p14="http://schemas.microsoft.com/office/powerpoint/2010/main" val="42644958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79C842E-5C65-4C8D-8F9D-45C0CFD392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If available, a Requested NSSAI with serving PLMN values, as per current spec.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F7FC010-2889-4A34-97CB-50A7C6866A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does the UE include in Registration request</a:t>
            </a:r>
          </a:p>
        </p:txBody>
      </p:sp>
    </p:spTree>
    <p:extLst>
      <p:ext uri="{BB962C8B-B14F-4D97-AF65-F5344CB8AC3E}">
        <p14:creationId xmlns:p14="http://schemas.microsoft.com/office/powerpoint/2010/main" val="34359070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D34143C-6456-4860-A716-51355DCB34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AMF or AMF as directed by the NSSF.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1B986D4-1EC4-4B40-8CEA-2B0794AF4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Which function provides the mapping of S-NSSAIs</a:t>
            </a:r>
          </a:p>
        </p:txBody>
      </p:sp>
    </p:spTree>
    <p:extLst>
      <p:ext uri="{BB962C8B-B14F-4D97-AF65-F5344CB8AC3E}">
        <p14:creationId xmlns:p14="http://schemas.microsoft.com/office/powerpoint/2010/main" val="11587510"/>
      </p:ext>
    </p:extLst>
  </p:cSld>
  <p:clrMapOvr>
    <a:masterClrMapping/>
  </p:clrMapOvr>
</p:sld>
</file>

<file path=ppt/theme/theme1.xml><?xml version="1.0" encoding="utf-8"?>
<a:theme xmlns:a="http://schemas.openxmlformats.org/drawingml/2006/main" name="NET_PPT_Temp_Arial_Macro_Free_v53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40DA430F-9525-450C-A1C3-970D65CC2B3B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4A425527-96A3-4A84-9E4D-BF967562125A}"/>
    </a:ext>
  </a:extLst>
</a:theme>
</file>

<file path=ppt/theme/theme3.xml><?xml version="1.0" encoding="utf-8"?>
<a:theme xmlns:a="http://schemas.openxmlformats.org/drawingml/2006/main" name="Final Slide">
  <a:themeElements>
    <a:clrScheme name="Custom 18">
      <a:dk1>
        <a:srgbClr val="124191"/>
      </a:dk1>
      <a:lt1>
        <a:srgbClr val="FFFFFF"/>
      </a:lt1>
      <a:dk2>
        <a:srgbClr val="FFFFFF"/>
      </a:dk2>
      <a:lt2>
        <a:srgbClr val="687170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390ADDEA-1B99-4A1B-B179-A2DD6FC18865}"/>
    </a:ext>
  </a:extLst>
</a:theme>
</file>

<file path=ppt/theme/theme4.xml><?xml version="1.0" encoding="utf-8"?>
<a:theme xmlns:a="http://schemas.openxmlformats.org/drawingml/2006/main" name="1_NET_PPT_Temp_Arial_Macro_Free_v53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40DA430F-9525-450C-A1C3-970D65CC2B3B}"/>
    </a:ext>
  </a:extLst>
</a:theme>
</file>

<file path=ppt/theme/theme5.xml><?xml version="1.0" encoding="utf-8"?>
<a:theme xmlns:a="http://schemas.openxmlformats.org/drawingml/2006/main" name="Nokia Master Whit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2721952339BD4AA67475AA1B500C36" ma:contentTypeVersion="6" ma:contentTypeDescription="Create a new document." ma:contentTypeScope="" ma:versionID="41a8248392da97957af5afcda8a8d061">
  <xsd:schema xmlns:xsd="http://www.w3.org/2001/XMLSchema" xmlns:xs="http://www.w3.org/2001/XMLSchema" xmlns:p="http://schemas.microsoft.com/office/2006/metadata/properties" xmlns:ns2="71c5aaf6-e6ce-465b-b873-5148d2a4c105" xmlns:ns3="3b34c8f0-1ef5-4d1e-bb66-517ce7fe7356" xmlns:ns4="f659f8e2-1f61-4f73-8f5e-1b768c00d15a" xmlns:ns5="a3840f4f-04be-43d1-b2ef-6ff1382503c7" targetNamespace="http://schemas.microsoft.com/office/2006/metadata/properties" ma:root="true" ma:fieldsID="807b99e51d994da1ff9d7ed014251c85" ns2:_="" ns3:_="" ns4:_="" ns5:_="">
    <xsd:import namespace="71c5aaf6-e6ce-465b-b873-5148d2a4c105"/>
    <xsd:import namespace="3b34c8f0-1ef5-4d1e-bb66-517ce7fe7356"/>
    <xsd:import namespace="f659f8e2-1f61-4f73-8f5e-1b768c00d15a"/>
    <xsd:import namespace="a3840f4f-04be-43d1-b2ef-6ff1382503c7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Associated_x0020_Task" minOccurs="0"/>
                <xsd:element ref="ns3:Information" minOccurs="0"/>
                <xsd:element ref="ns4:MediaServiceMetadata" minOccurs="0"/>
                <xsd:element ref="ns4:MediaServiceFastMetadata" minOccurs="0"/>
                <xsd:element ref="ns5:SharedWithUsers" minOccurs="0"/>
                <xsd:element ref="ns5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Associated_x0020_Task" ma:index="11" nillable="true" ma:displayName="C5G Task" ma:description="Task working on topic" ma:internalName="Associated_x0020_Task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E2E Arch and Prot"/>
                    <xsd:enumeration value="5G Radio"/>
                    <xsd:enumeration value="LTE Radio"/>
                    <xsd:enumeration value="E2E CIoT"/>
                    <xsd:enumeration value="E2E Verticals"/>
                    <xsd:enumeration value="EPC"/>
                    <xsd:enumeration value="IMS"/>
                    <xsd:enumeration value="SEC"/>
                    <xsd:enumeration value="Network Management"/>
                    <xsd:enumeration value="Virtualization"/>
                    <xsd:enumeration value="MEC"/>
                    <xsd:enumeration value="None (handled in delegation)"/>
                  </xsd:restriction>
                </xsd:simpleType>
              </xsd:element>
            </xsd:sequence>
          </xsd:extension>
        </xsd:complexContent>
      </xsd:complexType>
    </xsd:element>
    <xsd:element name="Information" ma:index="12" nillable="true" ma:displayName="Information" ma:description="Add here comments or additional information about the file" ma:internalName="Information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59f8e2-1f61-4f73-8f5e-1b768c00d15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840f4f-04be-43d1-b2ef-6ff1382503c7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 xmlns="3b34c8f0-1ef5-4d1e-bb66-517ce7fe7356" xsi:nil="true"/>
    <Associated_x0020_Task xmlns="3b34c8f0-1ef5-4d1e-bb66-517ce7fe7356"/>
    <_dlc_DocId xmlns="71c5aaf6-e6ce-465b-b873-5148d2a4c105">SP-5AIRPNAIUNRU-2028481721-40</_dlc_DocId>
    <_dlc_DocIdUrl xmlns="71c5aaf6-e6ce-465b-b873-5148d2a4c105">
      <Url>https://nokia.sharepoint.com/sites/c5g/e2earch/_layouts/15/DocIdRedir.aspx?ID=SP-5AIRPNAIUNRU-2028481721-40</Url>
      <Description>SP-5AIRPNAIUNRU-2028481721-40</Description>
    </_dlc_DocIdUrl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71F0005-BB0B-4473-B2BA-1564F530136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b34c8f0-1ef5-4d1e-bb66-517ce7fe7356"/>
    <ds:schemaRef ds:uri="f659f8e2-1f61-4f73-8f5e-1b768c00d15a"/>
    <ds:schemaRef ds:uri="a3840f4f-04be-43d1-b2ef-6ff1382503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E09905B-4DA2-477D-9850-9344B3124617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207BF7DC-094F-423D-8636-3990A105D490}">
  <ds:schemaRefs>
    <ds:schemaRef ds:uri="http://purl.org/dc/terms/"/>
    <ds:schemaRef ds:uri="http://schemas.microsoft.com/office/infopath/2007/PartnerControls"/>
    <ds:schemaRef ds:uri="71c5aaf6-e6ce-465b-b873-5148d2a4c105"/>
    <ds:schemaRef ds:uri="http://schemas.microsoft.com/office/2006/documentManagement/types"/>
    <ds:schemaRef ds:uri="3b34c8f0-1ef5-4d1e-bb66-517ce7fe7356"/>
    <ds:schemaRef ds:uri="http://purl.org/dc/elements/1.1/"/>
    <ds:schemaRef ds:uri="http://www.w3.org/XML/1998/namespace"/>
    <ds:schemaRef ds:uri="http://purl.org/dc/dcmitype/"/>
    <ds:schemaRef ds:uri="http://schemas.openxmlformats.org/package/2006/metadata/core-properties"/>
    <ds:schemaRef ds:uri="a3840f4f-04be-43d1-b2ef-6ff1382503c7"/>
    <ds:schemaRef ds:uri="f659f8e2-1f61-4f73-8f5e-1b768c00d15a"/>
    <ds:schemaRef ds:uri="http://schemas.microsoft.com/office/2006/metadata/properties"/>
  </ds:schemaRefs>
</ds:datastoreItem>
</file>

<file path=customXml/itemProps4.xml><?xml version="1.0" encoding="utf-8"?>
<ds:datastoreItem xmlns:ds="http://schemas.openxmlformats.org/officeDocument/2006/customXml" ds:itemID="{1AE59AA3-58CA-44AF-A23B-A742B5A72B2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NET_PPT_Temp_Arial_Macro_Free_v53</Template>
  <TotalTime>0</TotalTime>
  <Words>422</Words>
  <Application>Microsoft Office PowerPoint</Application>
  <PresentationFormat>On-screen Show (16:9)</PresentationFormat>
  <Paragraphs>44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Arial</vt:lpstr>
      <vt:lpstr>Calibri</vt:lpstr>
      <vt:lpstr>Lucida Grande</vt:lpstr>
      <vt:lpstr>Nokia Pure Headline Light</vt:lpstr>
      <vt:lpstr>Nokia Pure Text Light</vt:lpstr>
      <vt:lpstr>ヒラギノ角ゴ Pro W3</vt:lpstr>
      <vt:lpstr>NET_PPT_Temp_Arial_Macro_Free_v53</vt:lpstr>
      <vt:lpstr>Nokia Master Blue Background</vt:lpstr>
      <vt:lpstr>Final Slide</vt:lpstr>
      <vt:lpstr>1_NET_PPT_Temp_Arial_Macro_Free_v53</vt:lpstr>
      <vt:lpstr>Nokia Master White Background</vt:lpstr>
      <vt:lpstr>PowerPoint Presentation</vt:lpstr>
      <vt:lpstr>UE&lt;&gt;NW Information Exchange for Slicing</vt:lpstr>
      <vt:lpstr>How does the UE obtain information it needs to operate slicing </vt:lpstr>
      <vt:lpstr>During Registration  </vt:lpstr>
      <vt:lpstr>UE Configuration update</vt:lpstr>
      <vt:lpstr>What does the UE include in SM</vt:lpstr>
      <vt:lpstr>What does the UE include in Registration request</vt:lpstr>
      <vt:lpstr>Which function provides the mapping of S-NSSAIs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2015-02-02T07:27:22Z</dcterms:created>
  <dcterms:modified xsi:type="dcterms:W3CDTF">2017-10-26T05:42:17Z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0x010100B82721952339BD4AA67475AA1B500C36</vt:lpwstr>
  </property>
  <property fmtid="{D5CDD505-2E9C-101B-9397-08002B2CF9AE}" pid="4" name="_dlc_DocIdItemGuid">
    <vt:lpwstr>9a7da7fa-74ae-4553-a382-7cb4b79c9d1d</vt:lpwstr>
  </property>
  <property fmtid="{D5CDD505-2E9C-101B-9397-08002B2CF9AE}" pid="5" name="_AdHocReviewCycleID">
    <vt:i4>547779314</vt:i4>
  </property>
</Properties>
</file>